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286" r:id="rId2"/>
    <p:sldId id="273" r:id="rId3"/>
    <p:sldId id="276" r:id="rId4"/>
    <p:sldId id="271" r:id="rId5"/>
    <p:sldId id="256" r:id="rId6"/>
    <p:sldId id="264" r:id="rId7"/>
    <p:sldId id="257" r:id="rId8"/>
    <p:sldId id="272" r:id="rId9"/>
    <p:sldId id="274" r:id="rId10"/>
    <p:sldId id="260" r:id="rId11"/>
    <p:sldId id="258" r:id="rId12"/>
    <p:sldId id="259" r:id="rId13"/>
    <p:sldId id="275" r:id="rId14"/>
    <p:sldId id="277" r:id="rId15"/>
    <p:sldId id="262" r:id="rId16"/>
    <p:sldId id="263" r:id="rId17"/>
    <p:sldId id="266" r:id="rId18"/>
    <p:sldId id="270" r:id="rId19"/>
    <p:sldId id="278" r:id="rId20"/>
    <p:sldId id="279" r:id="rId21"/>
    <p:sldId id="280" r:id="rId22"/>
    <p:sldId id="267" r:id="rId23"/>
    <p:sldId id="281" r:id="rId24"/>
    <p:sldId id="282" r:id="rId25"/>
    <p:sldId id="268" r:id="rId26"/>
    <p:sldId id="283" r:id="rId27"/>
    <p:sldId id="284" r:id="rId28"/>
    <p:sldId id="269" r:id="rId29"/>
    <p:sldId id="285" r:id="rId30"/>
    <p:sldId id="26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640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E049-80FF-43B1-B09B-E7EC411257AE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88F19-130C-48ED-8B27-1430A3C6D8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88F19-130C-48ED-8B27-1430A3C6D89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8AD89FD-52D0-44B4-859E-52B1B6807CC5}" type="datetimeFigureOut">
              <a:rPr lang="en-US" smtClean="0"/>
              <a:pPr/>
              <a:t>22-Dec-22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05B9249-8450-4E54-AC44-4E8BB9ADA5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86%E0%A6%AB%E0%A6%97%E0%A6%BE%E0%A6%A8%E0%A6%BF%E0%A6%B8%E0%A7%8D%E0%A6%A4%E0%A6%BE%E0%A6%A8" TargetMode="External"/><Relationship Id="rId7" Type="http://schemas.openxmlformats.org/officeDocument/2006/relationships/hyperlink" Target="https://bn.wikipedia.org/wiki/%E0%A6%B8%E0%A7%8D%E0%A6%95%E0%A7%81%E0%A6%87%E0%A6%9E%E0%A7%8D%E0%A6%9A" TargetMode="External"/><Relationship Id="rId2" Type="http://schemas.openxmlformats.org/officeDocument/2006/relationships/hyperlink" Target="https://bn.wikipedia.org/wiki/%E0%A6%95%E0%A7%81%E0%A6%A4%E0%A7%81%E0%A6%AC_%E0%A6%AE%E0%A6%BF%E0%A6%A8%E0%A6%BE%E0%A6%B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n.wikipedia.org/wiki/%E0%A6%97%E0%A6%AE%E0%A7%8D%E0%A6%AC%E0%A7%81%E0%A6%9C" TargetMode="External"/><Relationship Id="rId5" Type="http://schemas.openxmlformats.org/officeDocument/2006/relationships/hyperlink" Target="https://bn.wikipedia.org/wiki/%E0%A6%95%E0%A7%81%E0%A6%A4%E0%A7%81%E0%A6%AC_%E0%A6%AE%E0%A6%BF%E0%A6%A8%E0%A6%BE%E0%A6%B0_%E0%A6%93_%E0%A6%B8%E0%A7%8D%E0%A6%A5%E0%A6%BE%E0%A6%AA%E0%A6%A8%E0%A6%BE%E0%A6%B8%E0%A6%AE%E0%A7%82%E0%A6%B9" TargetMode="External"/><Relationship Id="rId4" Type="http://schemas.openxmlformats.org/officeDocument/2006/relationships/hyperlink" Target="https://bn.wikipedia.org/wiki/%E0%A6%87%E0%A6%A8%E0%A7%8D%E0%A6%A6%E0%A7%8B-%E0%A6%87%E0%A6%B8%E0%A6%B2%E0%A6%BE%E0%A6%AE%E0%A6%BF_%E0%A6%B8%E0%A7%8D%E0%A6%A5%E0%A6%BE%E0%A6%AA%E0%A6%A4%E0%A7%8D%E0%A6%A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B%E0%A6%BF%E0%A6%B0%E0%A7%8B%E0%A6%9C_%E0%A6%B6%E0%A6%BE%E0%A6%B9_%E0%A6%A4%E0%A7%81%E0%A6%97%E0%A6%B2%E0%A6%95" TargetMode="External"/><Relationship Id="rId2" Type="http://schemas.openxmlformats.org/officeDocument/2006/relationships/hyperlink" Target="https://bn.wikipedia.org/wiki/%E0%A6%87%E0%A6%A8%E0%A7%8D%E0%A6%A6%E0%A7%8B-%E0%A6%87%E0%A6%B8%E0%A6%B2%E0%A6%BE%E0%A6%AE%E0%A6%BF_%E0%A6%B8%E0%A7%8D%E0%A6%A5%E0%A6%BE%E0%A6%AA%E0%A6%A4%E0%A7%8D%E0%A6%A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87%E0%A6%A8%E0%A7%8D%E0%A6%A6%E0%A7%8B-%E0%A6%87%E0%A6%B8%E0%A6%B2%E0%A6%BE%E0%A6%AE%E0%A6%BF_%E0%A6%B8%E0%A7%8D%E0%A6%A5%E0%A6%BE%E0%A6%AA%E0%A6%A4%E0%A7%8D%E0%A6%AF" TargetMode="External"/><Relationship Id="rId3" Type="http://schemas.openxmlformats.org/officeDocument/2006/relationships/hyperlink" Target="https://bn.wikipedia.org/wiki/%E0%A6%AE%E0%A6%B8%E0%A6%9C%E0%A6%BF%E0%A6%A6" TargetMode="External"/><Relationship Id="rId7" Type="http://schemas.openxmlformats.org/officeDocument/2006/relationships/hyperlink" Target="https://bn.wikipedia.org/wiki/%E0%A6%AE%E0%A6%A8%E0%A7%8D%E0%A6%A6%E0%A6%BF%E0%A6%B0" TargetMode="External"/><Relationship Id="rId2" Type="http://schemas.openxmlformats.org/officeDocument/2006/relationships/hyperlink" Target="https://bn.wikipedia.org/wiki/%E0%A6%AD%E0%A6%BE%E0%A6%B0%E0%A6%A4%E0%A7%80%E0%A6%AF%E0%A6%BC_%E0%A6%89%E0%A6%AA%E0%A6%AE%E0%A6%B9%E0%A6%BE%E0%A6%A6%E0%A7%87%E0%A6%B6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n.wikipedia.org/wiki/%E0%A6%B9%E0%A6%BF%E0%A6%A8%E0%A7%8D%E0%A6%A6%E0%A7%81" TargetMode="External"/><Relationship Id="rId5" Type="http://schemas.openxmlformats.org/officeDocument/2006/relationships/hyperlink" Target="https://bn.wikipedia.org/wiki/%E0%A6%96%E0%A6%BF%E0%A6%B2%E0%A6%BE%E0%A6%A8" TargetMode="External"/><Relationship Id="rId4" Type="http://schemas.openxmlformats.org/officeDocument/2006/relationships/hyperlink" Target="https://bn.wikipedia.org/wiki/%E0%A6%97%E0%A6%AE%E0%A7%8D%E0%A6%AC%E0%A7%81%E0%A6%9C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95%E0%A7%81%E0%A6%A4%E0%A7%81%E0%A6%AC%E0%A7%81%E0%A6%A6%E0%A7%8D%E0%A6%A6%E0%A6%BF%E0%A6%A8_%E0%A6%86%E0%A6%87%E0%A6%AC%E0%A7%87%E0%A6%95" TargetMode="External"/><Relationship Id="rId2" Type="http://schemas.openxmlformats.org/officeDocument/2006/relationships/hyperlink" Target="https://bn.wikipedia.org/wiki/%E0%A6%A6%E0%A6%BF%E0%A6%B2%E0%A7%8D%E0%A6%B2%E0%A6%B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n.wikipedia.org/wiki/%E0%A6%95%E0%A7%81%E0%A6%A4%E0%A7%81%E0%A6%AC_%E0%A6%AE%E0%A6%BF%E0%A6%A8%E0%A6%BE%E0%A6%B0_%E0%A6%93_%E0%A6%B8%E0%A7%8D%E0%A6%A5%E0%A6%BE%E0%A6%AA%E0%A6%A8%E0%A6%BE%E0%A6%B8%E0%A6%AE%E0%A7%82%E0%A6%B9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3048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SEM-III, CC-V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SEM-IV, SEC-II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SEM-V,SEC-I(GEN)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DEBABRATA NANDI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SULTANATE ARCHITECTURE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hai_Din-ka-Jhonpra_Screen_wall_(613397525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 fontScale="92500" lnSpcReduction="20000"/>
          </a:bodyPr>
          <a:lstStyle/>
          <a:p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এর পাশে 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  <a:hlinkClick r:id="rId2" tooltip="কুতুব মিনার"/>
              </a:rPr>
              <a:t>কুতুব মিনার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নামের এক মিনার অবস্থিত, যেটি চারটি স্তর বিশিষ্ট ও ৭৩ মিটার উচ্চতাবিশিষ্ট ইমারত (পঞ্চম স্তর পরে যোগ করা হয়েছে)। এর কাছাকাছি উচ্চতা বিশিষ্ট ইমারতটি হল 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  <a:hlinkClick r:id="rId3" tooltip="আফগানিস্তান"/>
              </a:rPr>
              <a:t>আফগানিস্তানের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৬২ মিটার উচ্চতা বিশিষ্ট ইটনির্মিত জাম মিনার, যেটি নির্মাণকাজ সম্ভবত কুতুব মিনারের নির্মাণ কাজ শুরুর এক যুগ পূর্বে শুরু হয়েছে।</a:t>
            </a:r>
            <a:r>
              <a:rPr lang="as-IN" sz="2800" baseline="30000" dirty="0" smtClean="0">
                <a:solidFill>
                  <a:schemeClr val="accent1">
                    <a:lumMod val="75000"/>
                  </a:schemeClr>
                </a:solidFill>
              </a:rPr>
              <a:t>[টীকা 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ইমারত দুইটির মেঝে সাজানো জ্যামিতিক আকার ও লিপি দিয়ে সাজানো। প্রতিটি স্তরে থাকা স্তম্ভগুলো বেলকনির নিকটে একটার সাথে একটা সংযুক্ত।</a:t>
            </a:r>
            <a:r>
              <a:rPr lang="as-IN" sz="2800" baseline="300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[১০]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ইলতুতমিশের সমাধিসৌধ ১২৩৬ সালে 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  <a:hlinkClick r:id="rId5" tooltip="কুতুব মিনার ও স্থাপনাসমূহ"/>
              </a:rPr>
              <a:t>কুতুব মিনার ও স্থাপনাসমূহের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যুক্ত হয়। এতে 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  <a:hlinkClick r:id="rId6" tooltip="গম্বুজ"/>
              </a:rPr>
              <a:t>গম্বুজ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, 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  <a:hlinkClick r:id="rId7" tooltip="স্কুইঞ্চ"/>
              </a:rPr>
              <a:t>স্কুইঞ্চ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নির্মাণ করা হলেও স্কুইঞ্চ এখন আর নেই। সমাধিসৌধের জটিল বক্রতাকে ‘কৌণিক রূঢ়তা’ বলে অভিহিত করা হয়। এই ধরনের বক্রতা সচরাচর চোখে পড়ে না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।</a:t>
            </a:r>
            <a:r>
              <a:rPr lang="as-IN" sz="2800" dirty="0" smtClean="0">
                <a:solidFill>
                  <a:schemeClr val="accent1">
                    <a:lumMod val="75000"/>
                  </a:schemeClr>
                </a:solidFill>
              </a:rPr>
              <a:t> পরের দুই শতাব্দীতে কুতুব মিনার ও স্থাপনাসমূহ কিছু উপাদান যোগ করা হয়।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>
          <a:xfrm flipH="1">
            <a:off x="8686800" y="2129155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 flipV="1">
            <a:off x="457200" y="6126163"/>
            <a:ext cx="45719" cy="46037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 flipH="1">
            <a:off x="8686799" y="608044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QUTB MINAR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C:\Users\admin\Desktop\DEBABRATA NANDI\History photo\Aqua_Q7_Pro_2016-09-02-15-50-19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370169"/>
            <a:ext cx="8839200" cy="8228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rgbClr val="00B050"/>
                </a:solidFill>
              </a:rPr>
              <a:t>*</a:t>
            </a:r>
            <a:r>
              <a:rPr lang="en-US" sz="6000" dirty="0" err="1" smtClean="0">
                <a:solidFill>
                  <a:srgbClr val="00B050"/>
                </a:solidFill>
              </a:rPr>
              <a:t>SultanGhari</a:t>
            </a:r>
            <a:r>
              <a:rPr lang="en-US" sz="6000" dirty="0" smtClean="0">
                <a:solidFill>
                  <a:srgbClr val="00B050"/>
                </a:solidFill>
              </a:rPr>
              <a:t> </a:t>
            </a:r>
            <a:br>
              <a:rPr lang="en-US" sz="6000" dirty="0" smtClean="0">
                <a:solidFill>
                  <a:srgbClr val="00B050"/>
                </a:solidFill>
              </a:rPr>
            </a:br>
            <a:r>
              <a:rPr lang="en-US" sz="6000" dirty="0" smtClean="0"/>
              <a:t> </a:t>
            </a:r>
            <a:r>
              <a:rPr lang="en-US" dirty="0" err="1" smtClean="0">
                <a:solidFill>
                  <a:srgbClr val="FF0000"/>
                </a:solidFill>
              </a:rPr>
              <a:t>Iltutmish</a:t>
            </a:r>
            <a:r>
              <a:rPr lang="en-US" dirty="0" smtClean="0">
                <a:solidFill>
                  <a:srgbClr val="FF0000"/>
                </a:solidFill>
              </a:rPr>
              <a:t> constructed a tomb on the grave of his eldest son, known as Sultan-</a:t>
            </a:r>
            <a:r>
              <a:rPr lang="en-US" dirty="0" err="1" smtClean="0">
                <a:solidFill>
                  <a:srgbClr val="FF0000"/>
                </a:solidFill>
              </a:rPr>
              <a:t>Ghari</a:t>
            </a:r>
            <a:r>
              <a:rPr lang="en-US" dirty="0" smtClean="0">
                <a:solidFill>
                  <a:srgbClr val="FF0000"/>
                </a:solidFill>
              </a:rPr>
              <a:t>, nearly three miles away from the </a:t>
            </a:r>
            <a:r>
              <a:rPr lang="en-US" dirty="0" err="1" smtClean="0">
                <a:solidFill>
                  <a:srgbClr val="FF0000"/>
                </a:solidFill>
              </a:rPr>
              <a:t>Qutb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Minar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419600"/>
            <a:ext cx="8229600" cy="1889760"/>
          </a:xfrm>
        </p:spPr>
        <p:txBody>
          <a:bodyPr>
            <a:normAutofit/>
          </a:bodyPr>
          <a:lstStyle/>
          <a:p>
            <a:r>
              <a:rPr lang="as-IN" dirty="0" smtClean="0"/>
              <a:t>কুৎব মিনারের আট কিলোমিটার দক্ষিণ-পশ্চিমে মেহেরৌলী-পালাম রোডের ধারে হতভাগ্য শাহ্জাদা নাসিরউদ্‌দীনের অনাড়ম্বর কবর। সম্রাট ইলতুৎমিস-নির্মিত</a:t>
            </a:r>
            <a:r>
              <a:rPr lang="en-US" dirty="0" smtClean="0"/>
              <a:t>|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81000" y="609601"/>
            <a:ext cx="8229600" cy="60226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10000" cy="5334000"/>
          </a:xfrm>
        </p:spPr>
        <p:txBody>
          <a:bodyPr>
            <a:norm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</a:rPr>
              <a:t>*HIS  </a:t>
            </a:r>
            <a:r>
              <a:rPr lang="en-US" sz="2800" b="0" dirty="0">
                <a:solidFill>
                  <a:srgbClr val="FF0000"/>
                </a:solidFill>
              </a:rPr>
              <a:t>own tomb, though in a dilapidated condition now, marked a notable landmark in the development of Indo-Islamic architecture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ownloads\Tomb_of_Iltutmish,_Qutb_Minar_complex,_Mehraul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76800" y="2471738"/>
            <a:ext cx="3352800" cy="3817937"/>
          </a:xfrm>
          <a:prstGeom prst="rect">
            <a:avLst/>
          </a:prstGeom>
          <a:noFill/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8839200" y="6477000"/>
            <a:ext cx="304800" cy="380999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ILTUTMISH 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7467600" cy="650875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Balbans</a:t>
            </a:r>
            <a:r>
              <a:rPr lang="en-US" dirty="0" smtClean="0">
                <a:solidFill>
                  <a:srgbClr val="00B050"/>
                </a:solidFill>
              </a:rPr>
              <a:t> tomb </a:t>
            </a:r>
            <a:r>
              <a:rPr lang="en-US" dirty="0" smtClean="0"/>
              <a:t>*</a:t>
            </a:r>
            <a:r>
              <a:rPr lang="en-US" dirty="0" smtClean="0"/>
              <a:t>True and scientific </a:t>
            </a:r>
            <a:r>
              <a:rPr lang="en-US" dirty="0" smtClean="0"/>
              <a:t>arch was first introduced in here 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 flipH="1" flipV="1">
            <a:off x="8686800" y="1447800"/>
            <a:ext cx="76200" cy="87313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3074" name="Picture 2" descr="C:\Users\admin\Desktop\DEBABRATA NANDI\picture of sultani architecture\Balban's_tomb,_Mehrauli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1427" y="2497874"/>
            <a:ext cx="2822171" cy="376566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s-IN" dirty="0" smtClean="0"/>
              <a:t> সম্ভবত, ভারতবর্ষের প্রথম "আসল খিলান", দিল্লির বলবনের সমাধিসৌধ (মৃত্যু ১২৮৭)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BALBAN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ALAUDDIN KHALJI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ALAI DARWAJA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SIRI FORT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HAUZ E KHAS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JAMAT KHANA MOSQUE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ALLA E MINER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ALAI DARWAJA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1026" name="Picture 2" descr="H:\historical pictures\History photo\Alai-Darwaza-Delh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219994" y="1860550"/>
            <a:ext cx="6667500" cy="390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SIRI FORT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4" name="Content Placeholder 3" descr="download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11629" y="1524000"/>
            <a:ext cx="7589371" cy="499890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FROMS OF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>
                <a:solidFill>
                  <a:srgbClr val="FF0000"/>
                </a:solidFill>
              </a:rPr>
              <a:t>trabeate</a:t>
            </a:r>
            <a:r>
              <a:rPr lang="en-US" dirty="0" smtClean="0">
                <a:solidFill>
                  <a:srgbClr val="FF0000"/>
                </a:solidFill>
              </a:rPr>
              <a:t> style </a:t>
            </a:r>
            <a:r>
              <a:rPr lang="en-US" dirty="0" smtClean="0"/>
              <a:t>of architecture the roofs, doors and windows were constructed by placing a horizontal beam across two vertical columns whereas the </a:t>
            </a:r>
            <a:r>
              <a:rPr lang="en-US" dirty="0" err="1" smtClean="0">
                <a:solidFill>
                  <a:srgbClr val="FF0000"/>
                </a:solidFill>
              </a:rPr>
              <a:t>arcuate</a:t>
            </a:r>
            <a:r>
              <a:rPr lang="en-US" dirty="0" smtClean="0">
                <a:solidFill>
                  <a:srgbClr val="FF0000"/>
                </a:solidFill>
              </a:rPr>
              <a:t> style </a:t>
            </a:r>
            <a:r>
              <a:rPr lang="en-US" dirty="0" smtClean="0"/>
              <a:t>has the arches carrying the weight of the superstructure above the doors and windows.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HAUZ E KHAS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7" name="Picture Placeholder 6" descr="download (5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416" r="4416"/>
          <a:stretch>
            <a:fillRect/>
          </a:stretch>
        </p:blipFill>
        <p:spPr>
          <a:xfrm>
            <a:off x="304800" y="1066800"/>
            <a:ext cx="7543799" cy="533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106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ALLA E MINER </a:t>
            </a:r>
            <a:br>
              <a:rPr lang="en-US" dirty="0" smtClean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5" name="Picture Placeholder 4" descr="download (6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00" r="11500"/>
          <a:stretch>
            <a:fillRect/>
          </a:stretch>
        </p:blipFill>
        <p:spPr>
          <a:xfrm>
            <a:off x="3000375" y="1524000"/>
            <a:ext cx="5867400" cy="4495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TUGHLAQ DYNESTY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as-IN" dirty="0" smtClean="0"/>
              <a:t>তুঘলক শাসকদের অধীনের স্থাপত্যবিভাগ ও নির্মাণ বিভাগ ছিল। তারা এই বিভাগদ্বয়ে বহু হিন্দুকে নিয়োগ প্রদান করেছিল। তারা বহু ইমারত ও আধুনিক তুঘলক স্থাপত্য গড়ে তুলেছিল।</a:t>
            </a:r>
            <a:r>
              <a:rPr lang="as-IN" baseline="30000" dirty="0" smtClean="0">
                <a:hlinkClick r:id="rId2"/>
              </a:rPr>
              <a:t>[১৪]</a:t>
            </a:r>
            <a:r>
              <a:rPr lang="as-IN" dirty="0" smtClean="0"/>
              <a:t> বলা হয়ে থাকে ১৩৫১ থেকে ১৩৮৮ সাল পর্যন্ত রাজত্ব করা তুঘলক সাম্রাজ্যের তৃতীয় সুলতান </a:t>
            </a:r>
            <a:r>
              <a:rPr lang="as-IN" dirty="0" smtClean="0">
                <a:hlinkClick r:id="rId3" tooltip="ফিরোজ শাহ তুগলক"/>
              </a:rPr>
              <a:t>ফিরোজ শাহ তুঘলক</a:t>
            </a:r>
            <a:r>
              <a:rPr lang="as-IN" dirty="0" smtClean="0"/>
              <a:t> নিজে বহু ইমারত নির্মাণ করেছিলেন। তিনি তুঘলক সাম্রাজ্যের সবচেয়ে দীর্ঘকালীন শাসক ও সেরা নির্মাতা ছিলেন।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1828800" y="0"/>
            <a:ext cx="5486400" cy="60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219200"/>
            <a:ext cx="9144000" cy="5638800"/>
          </a:xfrm>
        </p:spPr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V="1">
            <a:off x="1828800" y="228600"/>
            <a:ext cx="5486400" cy="228600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22860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GHIYASUDDIN    TUGHLAQ  </a:t>
            </a:r>
          </a:p>
          <a:p>
            <a:r>
              <a:rPr lang="en-US" sz="4000" dirty="0" err="1" smtClean="0"/>
              <a:t>Tughlaqabad</a:t>
            </a:r>
            <a:r>
              <a:rPr lang="en-US" sz="4000" dirty="0" smtClean="0"/>
              <a:t> the new city at </a:t>
            </a:r>
            <a:r>
              <a:rPr lang="en-US" sz="4000" dirty="0" err="1" smtClean="0"/>
              <a:t>delhi</a:t>
            </a:r>
            <a:endParaRPr lang="en-US" sz="4000" dirty="0" smtClean="0"/>
          </a:p>
          <a:p>
            <a:r>
              <a:rPr lang="en-US" sz="4000" dirty="0" smtClean="0"/>
              <a:t>Gray sand stone instate   of red sand </a:t>
            </a:r>
            <a:r>
              <a:rPr lang="en-US" sz="4000" dirty="0" smtClean="0"/>
              <a:t>stone.</a:t>
            </a: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err="1" smtClean="0"/>
              <a:t>Tughlaqabad</a:t>
            </a:r>
            <a:endParaRPr lang="en-US" dirty="0"/>
          </a:p>
        </p:txBody>
      </p:sp>
      <p:pic>
        <p:nvPicPr>
          <p:cNvPr id="4" name="Content Placeholder 3" descr="download (7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47801" y="1676400"/>
            <a:ext cx="5867400" cy="446466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MUHAMMAD BIN TUGHLAQ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JAHAN PANAH a city at </a:t>
            </a:r>
            <a:r>
              <a:rPr lang="en-US" dirty="0" err="1" smtClean="0"/>
              <a:t>delhi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Adilabad</a:t>
            </a:r>
            <a:r>
              <a:rPr lang="en-US" dirty="0" smtClean="0"/>
              <a:t> fort </a:t>
            </a:r>
          </a:p>
          <a:p>
            <a:r>
              <a:rPr lang="en-US" dirty="0" smtClean="0"/>
              <a:t>BIJAY MAHAL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JAHAN PANAH</a:t>
            </a:r>
            <a:endParaRPr lang="en-US" dirty="0"/>
          </a:p>
        </p:txBody>
      </p:sp>
      <p:pic>
        <p:nvPicPr>
          <p:cNvPr id="4" name="Content Placeholder 3" descr="download (8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5562600" cy="4114799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BIJAY MAHAL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876800" y="1535112"/>
            <a:ext cx="3810000" cy="750887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ADILABAD FORT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download (10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65254" y="2743200"/>
            <a:ext cx="3849546" cy="3581399"/>
          </a:xfrm>
        </p:spPr>
      </p:pic>
      <p:pic>
        <p:nvPicPr>
          <p:cNvPr id="8" name="Content Placeholder 7" descr="download (9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10212" y="3510756"/>
            <a:ext cx="2619375" cy="17430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FIROZ SHAH TUGHLAQ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FIROZABAD </a:t>
            </a:r>
          </a:p>
          <a:p>
            <a:r>
              <a:rPr lang="en-US" dirty="0" smtClean="0"/>
              <a:t>KOTLA FIROZ  SHAH </a:t>
            </a:r>
          </a:p>
          <a:p>
            <a:r>
              <a:rPr lang="en-US" dirty="0" smtClean="0"/>
              <a:t>LAL GUMBUZ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914399"/>
          </a:xfrm>
        </p:spPr>
        <p:txBody>
          <a:bodyPr>
            <a:normAutofit/>
          </a:bodyPr>
          <a:lstStyle/>
          <a:p>
            <a:r>
              <a:rPr lang="en-US" b="1" dirty="0" smtClean="0"/>
              <a:t>FIROZABAD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KOTLA FIROZ  SHAH </a:t>
            </a:r>
          </a:p>
          <a:p>
            <a:endParaRPr lang="en-US" dirty="0"/>
          </a:p>
        </p:txBody>
      </p:sp>
      <p:pic>
        <p:nvPicPr>
          <p:cNvPr id="7" name="Content Placeholder 6" descr="download (11)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36230" y="2438400"/>
            <a:ext cx="4122294" cy="3581400"/>
          </a:xfrm>
        </p:spPr>
      </p:pic>
      <p:pic>
        <p:nvPicPr>
          <p:cNvPr id="9" name="Content Placeholder 8" descr="download (1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8200" y="2514600"/>
            <a:ext cx="3609975" cy="3352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4495800" y="3567946"/>
            <a:ext cx="38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19602" y="304800"/>
            <a:ext cx="8138598" cy="632459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 flipV="1">
            <a:off x="1828801" y="7543799"/>
            <a:ext cx="304800" cy="380999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 flipH="1" flipV="1">
            <a:off x="9144000" y="6629400"/>
            <a:ext cx="12192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 flipH="1">
            <a:off x="2514599" y="6019800"/>
            <a:ext cx="45719" cy="106362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8686800" y="6080443"/>
            <a:ext cx="762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THANK YOU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305800" cy="4114800"/>
          </a:xfrm>
        </p:spPr>
        <p:txBody>
          <a:bodyPr>
            <a:normAutofit/>
          </a:bodyPr>
          <a:lstStyle/>
          <a:p>
            <a:pPr algn="l"/>
            <a:r>
              <a:rPr lang="as-IN" sz="2000" dirty="0" smtClean="0"/>
              <a:t>মুসলিম আমিরদের যে ধরনের ও যে আকারের বৃহৎ ইময়ারতের প্রয়োজন ছিল, সেগুলো </a:t>
            </a:r>
            <a:r>
              <a:rPr lang="as-IN" sz="2000" dirty="0" smtClean="0">
                <a:hlinkClick r:id="rId2" tooltip="ভারতীয় উপমহাদেশ"/>
              </a:rPr>
              <a:t>ভারতীয় উপমহাদেশে</a:t>
            </a:r>
            <a:r>
              <a:rPr lang="as-IN" sz="2000" dirty="0" smtClean="0"/>
              <a:t> পূর্বে নির্মিত ইমারতগুলো থেকে আলাদা। তারা যেসব ইমারত </a:t>
            </a:r>
            <a:r>
              <a:rPr lang="as-IN" sz="2000" dirty="0" smtClean="0">
                <a:hlinkClick r:id="rId2" tooltip="ভারতীয় উপমহাদেশ"/>
              </a:rPr>
              <a:t>ভারতীয় উপমহাদেশে</a:t>
            </a:r>
            <a:r>
              <a:rPr lang="as-IN" sz="2000" dirty="0" smtClean="0"/>
              <a:t> নির্মাণ করেছিলেন, তন্মধ্যে প্রধান ছিল </a:t>
            </a:r>
            <a:r>
              <a:rPr lang="as-IN" sz="2000" dirty="0" smtClean="0">
                <a:hlinkClick r:id="rId3" tooltip="মসজিদ"/>
              </a:rPr>
              <a:t>মসজিদ</a:t>
            </a:r>
            <a:r>
              <a:rPr lang="as-IN" sz="2000" dirty="0" smtClean="0"/>
              <a:t> ও সমাধিসৌধ। মুসলমান শাসকদের দ্বারা নির্মিত ইমারতের বহির্মুখের ওপরে প্রায়শই বড় </a:t>
            </a:r>
            <a:r>
              <a:rPr lang="as-IN" sz="2000" dirty="0" smtClean="0">
                <a:hlinkClick r:id="rId4" tooltip="গম্বুজ"/>
              </a:rPr>
              <a:t>গম্বুজের</a:t>
            </a:r>
            <a:r>
              <a:rPr lang="as-IN" sz="2000" dirty="0" smtClean="0"/>
              <a:t> দেখা মেলে। এছাড়া, এসব ইমারতে তোরণের দেখা যায় </a:t>
            </a:r>
            <a:r>
              <a:rPr lang="as-IN" sz="2000" dirty="0" smtClean="0">
                <a:hlinkClick r:id="rId5" tooltip="খিলান"/>
              </a:rPr>
              <a:t>খিলানের</a:t>
            </a:r>
            <a:r>
              <a:rPr lang="as-IN" sz="2000" dirty="0" smtClean="0"/>
              <a:t> ব্যবহার। </a:t>
            </a:r>
            <a:r>
              <a:rPr lang="as-IN" sz="2000" dirty="0" smtClean="0">
                <a:hlinkClick r:id="rId4" tooltip="গম্বুজ"/>
              </a:rPr>
              <a:t>গম্বুজ</a:t>
            </a:r>
            <a:r>
              <a:rPr lang="as-IN" sz="2000" dirty="0" smtClean="0"/>
              <a:t> ও </a:t>
            </a:r>
            <a:r>
              <a:rPr lang="as-IN" sz="2000" dirty="0" smtClean="0">
                <a:hlinkClick r:id="rId5" tooltip="খিলান"/>
              </a:rPr>
              <a:t>খিলানের</a:t>
            </a:r>
            <a:r>
              <a:rPr lang="as-IN" sz="2000" dirty="0" smtClean="0"/>
              <a:t> ব্যবহার ভারতীয় স্থাপত্যরীতি ও হিন্দু মন্দিরে কদাচিৎ দেখা যায়। মুসলমান শাসকদের নির্মিত </a:t>
            </a:r>
            <a:r>
              <a:rPr lang="as-IN" sz="2000" dirty="0" smtClean="0">
                <a:hlinkClick r:id="rId3" tooltip="মসজিদ"/>
              </a:rPr>
              <a:t>মসজিদ</a:t>
            </a:r>
            <a:r>
              <a:rPr lang="as-IN" sz="2000" dirty="0" smtClean="0"/>
              <a:t> ও সমাধিসৌধে একটি বিশাল ফাঁকা জায়গাত উপরে বৃহৎ গম্বুজের দেখা মেলে। এসব ইমারতে মানবমূর্তির চিত্রায়ন বাদ দেওয়া হয়েছে, যেগুলো </a:t>
            </a:r>
            <a:r>
              <a:rPr lang="as-IN" sz="2000" dirty="0" smtClean="0">
                <a:hlinkClick r:id="rId6" tooltip="হিন্দু"/>
              </a:rPr>
              <a:t>হিন্দু</a:t>
            </a:r>
            <a:r>
              <a:rPr lang="as-IN" sz="2000" dirty="0" smtClean="0"/>
              <a:t> </a:t>
            </a:r>
            <a:r>
              <a:rPr lang="as-IN" sz="2000" dirty="0" smtClean="0">
                <a:hlinkClick r:id="rId7" tooltip="মন্দির"/>
              </a:rPr>
              <a:t>মন্দিরের</a:t>
            </a:r>
            <a:r>
              <a:rPr lang="as-IN" sz="2000" dirty="0" smtClean="0"/>
              <a:t> আবশ্যকীয় অঙ্গ।</a:t>
            </a:r>
            <a:r>
              <a:rPr lang="as-IN" sz="2000" baseline="30000" dirty="0" smtClean="0">
                <a:hlinkClick r:id="rId8"/>
              </a:rPr>
              <a:t>[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7883770" cy="914400"/>
          </a:xfrm>
        </p:spPr>
        <p:txBody>
          <a:bodyPr>
            <a:noAutofit/>
          </a:bodyPr>
          <a:lstStyle/>
          <a:p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2400" b="0" dirty="0" smtClean="0">
                <a:solidFill>
                  <a:schemeClr val="tx1"/>
                </a:solidFill>
              </a:rPr>
              <a:t/>
            </a:r>
            <a:br>
              <a:rPr lang="en-US" sz="2400" b="0" dirty="0" smtClean="0">
                <a:solidFill>
                  <a:schemeClr val="tx1"/>
                </a:solidFill>
              </a:rPr>
            </a:br>
            <a:r>
              <a:rPr lang="en-US" sz="1800" baseline="300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   </a:t>
            </a:r>
            <a:r>
              <a:rPr lang="en-US" sz="2400" dirty="0" smtClean="0">
                <a:solidFill>
                  <a:srgbClr val="FF0000"/>
                </a:solidFill>
              </a:rPr>
              <a:t>FEATURES OF ISMALIC ARCHITECTURE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05800" cy="3581400"/>
          </a:xfrm>
        </p:spPr>
        <p:txBody>
          <a:bodyPr>
            <a:normAutofit/>
          </a:bodyPr>
          <a:lstStyle/>
          <a:p>
            <a:r>
              <a:rPr lang="en-US" dirty="0"/>
              <a:t>*</a:t>
            </a:r>
            <a:r>
              <a:rPr lang="en-US" dirty="0" smtClean="0">
                <a:solidFill>
                  <a:srgbClr val="002060"/>
                </a:solidFill>
              </a:rPr>
              <a:t>It is also called indo-</a:t>
            </a:r>
            <a:r>
              <a:rPr lang="en-US" dirty="0" err="1" smtClean="0">
                <a:solidFill>
                  <a:srgbClr val="002060"/>
                </a:solidFill>
              </a:rPr>
              <a:t>saranasian</a:t>
            </a:r>
            <a:r>
              <a:rPr lang="en-US" dirty="0" smtClean="0">
                <a:solidFill>
                  <a:srgbClr val="002060"/>
                </a:solidFill>
              </a:rPr>
              <a:t> or indo-Islamic art or </a:t>
            </a:r>
            <a:r>
              <a:rPr lang="en-US" dirty="0" err="1" smtClean="0">
                <a:solidFill>
                  <a:srgbClr val="002060"/>
                </a:solidFill>
              </a:rPr>
              <a:t>pathan</a:t>
            </a:r>
            <a:r>
              <a:rPr lang="en-US" dirty="0" smtClean="0">
                <a:solidFill>
                  <a:srgbClr val="002060"/>
                </a:solidFill>
              </a:rPr>
              <a:t> art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*The art before of the coming of the </a:t>
            </a:r>
            <a:r>
              <a:rPr lang="en-US" dirty="0" err="1" smtClean="0">
                <a:solidFill>
                  <a:srgbClr val="002060"/>
                </a:solidFill>
              </a:rPr>
              <a:t>turki</a:t>
            </a:r>
            <a:r>
              <a:rPr lang="en-US" dirty="0" smtClean="0">
                <a:solidFill>
                  <a:srgbClr val="002060"/>
                </a:solidFill>
              </a:rPr>
              <a:t> is mainly </a:t>
            </a:r>
            <a:r>
              <a:rPr lang="en-US" dirty="0" err="1" smtClean="0">
                <a:solidFill>
                  <a:srgbClr val="002060"/>
                </a:solidFill>
              </a:rPr>
              <a:t>tribeate</a:t>
            </a:r>
            <a:r>
              <a:rPr lang="en-US" dirty="0" smtClean="0">
                <a:solidFill>
                  <a:srgbClr val="002060"/>
                </a:solidFill>
              </a:rPr>
              <a:t> system .and new style is called </a:t>
            </a:r>
            <a:r>
              <a:rPr lang="en-US" dirty="0" err="1" smtClean="0">
                <a:solidFill>
                  <a:srgbClr val="002060"/>
                </a:solidFill>
              </a:rPr>
              <a:t>archue</a:t>
            </a:r>
            <a:r>
              <a:rPr lang="en-US" dirty="0" smtClean="0">
                <a:solidFill>
                  <a:srgbClr val="002060"/>
                </a:solidFill>
              </a:rPr>
              <a:t>     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  * </a:t>
            </a:r>
            <a:r>
              <a:rPr lang="en-US" dirty="0">
                <a:solidFill>
                  <a:srgbClr val="002060"/>
                </a:solidFill>
              </a:rPr>
              <a:t>Muslim architecture was influenced by Hindu architecture only to some extent at Delhi and its vicinity while in distant provinces Hindu architecture contributed more to the Muslim architecture</a:t>
            </a:r>
            <a:r>
              <a:rPr lang="en-US" dirty="0"/>
              <a:t>. 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715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SULTANI ARCHITECTURE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ocuments\tapasi\tapasi\Qutubuddin Aiba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6200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Qutubuddin</a:t>
            </a:r>
            <a:r>
              <a:rPr lang="en-US" dirty="0" smtClean="0"/>
              <a:t> </a:t>
            </a:r>
            <a:r>
              <a:rPr lang="en-US" dirty="0" err="1" smtClean="0"/>
              <a:t>Aibak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1) </a:t>
            </a:r>
            <a:r>
              <a:rPr lang="en-US" sz="3600" dirty="0" smtClean="0">
                <a:solidFill>
                  <a:srgbClr val="FF0000"/>
                </a:solidFill>
              </a:rPr>
              <a:t>QUTB-UL-ISLAM MOSQUE </a:t>
            </a:r>
            <a:r>
              <a:rPr lang="en-US" dirty="0" smtClean="0"/>
              <a:t>at Delhi . The first was raised at the site of a destroyed temple </a:t>
            </a:r>
          </a:p>
          <a:p>
            <a:pPr>
              <a:buNone/>
            </a:pPr>
            <a:endParaRPr lang="en-US" dirty="0" smtClean="0">
              <a:hlinkClick r:id="rId2" tooltip="দিল্লি"/>
            </a:endParaRPr>
          </a:p>
          <a:p>
            <a:pPr>
              <a:buNone/>
            </a:pPr>
            <a:r>
              <a:rPr lang="as-IN" dirty="0" smtClean="0">
                <a:hlinkClick r:id="rId2" tooltip="দিল্লি"/>
              </a:rPr>
              <a:t>দিল্লী</a:t>
            </a:r>
            <a:r>
              <a:rPr lang="as-IN" dirty="0" smtClean="0"/>
              <a:t> জয় করে </a:t>
            </a:r>
            <a:r>
              <a:rPr lang="as-IN" dirty="0" smtClean="0">
                <a:hlinkClick r:id="rId3" tooltip="কুতুবুদ্দিন আইবেক"/>
              </a:rPr>
              <a:t>কুৎবউদ্‌দীন আইবক</a:t>
            </a:r>
            <a:r>
              <a:rPr lang="as-IN" dirty="0" smtClean="0"/>
              <a:t> সর্বপ্রথমে নির্মাণ করলেন জাম-ই-মস্‌জিদ, যার নাম </a:t>
            </a:r>
            <a:r>
              <a:rPr lang="as-IN" dirty="0" smtClean="0">
                <a:hlinkClick r:id="rId4" tooltip="কুতুব মিনার ও স্থাপনাসমূহ"/>
              </a:rPr>
              <a:t>‘কুওওতুল ইস্‌লাম’ মস্‌জিদ</a:t>
            </a:r>
            <a:r>
              <a:rPr lang="as-IN" dirty="0" smtClean="0"/>
              <a:t>।</a:t>
            </a:r>
            <a:r>
              <a:rPr lang="as-IN" dirty="0" smtClean="0"/>
              <a:t> তার অর্থ ইস্‌লামের শক্তি</a:t>
            </a:r>
            <a:r>
              <a:rPr lang="en-US" dirty="0" smtClean="0"/>
              <a:t>|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ownloa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52400"/>
            <a:ext cx="8305800" cy="6477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770" y="2362200"/>
            <a:ext cx="6400800" cy="4114800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571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2</a:t>
            </a:r>
            <a:r>
              <a:rPr lang="en-US" sz="3600" dirty="0" smtClean="0"/>
              <a:t>)  </a:t>
            </a:r>
            <a:r>
              <a:rPr lang="en-US" sz="3600" dirty="0" smtClean="0">
                <a:solidFill>
                  <a:srgbClr val="FF0000"/>
                </a:solidFill>
              </a:rPr>
              <a:t>ADHAI DIN KA JHONPRA at </a:t>
            </a:r>
            <a:r>
              <a:rPr lang="en-US" sz="3600" dirty="0" err="1" smtClean="0">
                <a:solidFill>
                  <a:srgbClr val="FF0000"/>
                </a:solidFill>
              </a:rPr>
              <a:t>ajmer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smtClean="0"/>
              <a:t> it was basically a college </a:t>
            </a:r>
            <a:r>
              <a:rPr lang="en-US" sz="3600" dirty="0" smtClean="0"/>
              <a:t>of Sanskrit. Therefore, both these mosques have the imprint of both the Hindu and the Muslim art. Sultan </a:t>
            </a:r>
            <a:r>
              <a:rPr lang="en-US" sz="3600" dirty="0" err="1" smtClean="0"/>
              <a:t>Iltutmish</a:t>
            </a:r>
            <a:r>
              <a:rPr lang="en-US" sz="3600" dirty="0" smtClean="0"/>
              <a:t> and Ala-</a:t>
            </a:r>
            <a:r>
              <a:rPr lang="en-US" sz="3600" dirty="0" err="1" smtClean="0"/>
              <a:t>ud</a:t>
            </a:r>
            <a:r>
              <a:rPr lang="en-US" sz="3600" dirty="0" smtClean="0"/>
              <a:t>-din </a:t>
            </a:r>
            <a:r>
              <a:rPr lang="en-US" sz="3600" dirty="0" err="1" smtClean="0"/>
              <a:t>Khalji</a:t>
            </a:r>
            <a:r>
              <a:rPr lang="en-US" sz="3600" dirty="0" smtClean="0"/>
              <a:t> added further to the </a:t>
            </a:r>
            <a:r>
              <a:rPr lang="en-US" sz="3600" dirty="0" err="1" smtClean="0"/>
              <a:t>Quwat-ul-lslam</a:t>
            </a:r>
            <a:r>
              <a:rPr lang="en-US" sz="3600" dirty="0" smtClean="0"/>
              <a:t> mosque</a:t>
            </a:r>
            <a:r>
              <a:rPr lang="en-US" sz="4000" dirty="0" smtClean="0"/>
              <a:t>.</a:t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121</TotalTime>
  <Words>388</Words>
  <Application>Microsoft Office PowerPoint</Application>
  <PresentationFormat>On-screen Show (4:3)</PresentationFormat>
  <Paragraphs>59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Civic</vt:lpstr>
      <vt:lpstr>SULTANATE ARCHITECTURE</vt:lpstr>
      <vt:lpstr>TWO FROMS OF ARCHITECTURE</vt:lpstr>
      <vt:lpstr>Slide 3</vt:lpstr>
      <vt:lpstr>       FEATURES OF ISMALIC ARCHITECTURE</vt:lpstr>
      <vt:lpstr>SULTANI ARCHITECTURE </vt:lpstr>
      <vt:lpstr>Slide 6</vt:lpstr>
      <vt:lpstr>Qutubuddin Aibak </vt:lpstr>
      <vt:lpstr>Slide 8</vt:lpstr>
      <vt:lpstr>2)  ADHAI DIN KA JHONPRA at ajmer  it was basically a college of Sanskrit. Therefore, both these mosques have the imprint of both the Hindu and the Muslim art. Sultan Iltutmish and Ala-ud-din Khalji added further to the Quwat-ul-lslam mosque. </vt:lpstr>
      <vt:lpstr>Slide 10</vt:lpstr>
      <vt:lpstr>QUTB MINAR </vt:lpstr>
      <vt:lpstr>Slide 12</vt:lpstr>
      <vt:lpstr>*SultanGhari   Iltutmish constructed a tomb on the grave of his eldest son, known as Sultan-Ghari, nearly three miles away from the Qutb Minar </vt:lpstr>
      <vt:lpstr>Slide 14</vt:lpstr>
      <vt:lpstr>ILTUTMISH </vt:lpstr>
      <vt:lpstr>BALBAN </vt:lpstr>
      <vt:lpstr>ALAUDDIN KHALJI </vt:lpstr>
      <vt:lpstr>ALAI DARWAJA  </vt:lpstr>
      <vt:lpstr>SIRI FORT  </vt:lpstr>
      <vt:lpstr>HAUZ E KHAS  </vt:lpstr>
      <vt:lpstr>ALLA E MINER  </vt:lpstr>
      <vt:lpstr>TUGHLAQ DYNESTY   </vt:lpstr>
      <vt:lpstr>Slide 23</vt:lpstr>
      <vt:lpstr>Tughlaqabad</vt:lpstr>
      <vt:lpstr>MUHAMMAD BIN TUGHLAQ </vt:lpstr>
      <vt:lpstr>JAHAN PANAH</vt:lpstr>
      <vt:lpstr>Slide 27</vt:lpstr>
      <vt:lpstr>FIROZ SHAH TUGHLAQ </vt:lpstr>
      <vt:lpstr>Slide 29</vt:lpstr>
      <vt:lpstr>THANK YOU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SULTANI ARCHITECTURE</dc:title>
  <dc:creator>admin</dc:creator>
  <cp:lastModifiedBy>admin</cp:lastModifiedBy>
  <cp:revision>45</cp:revision>
  <dcterms:created xsi:type="dcterms:W3CDTF">2018-08-30T07:46:57Z</dcterms:created>
  <dcterms:modified xsi:type="dcterms:W3CDTF">2022-12-22T05:43:23Z</dcterms:modified>
</cp:coreProperties>
</file>